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5"/>
  </p:notesMasterIdLst>
  <p:sldIdLst>
    <p:sldId id="256" r:id="rId2"/>
    <p:sldId id="257" r:id="rId3"/>
    <p:sldId id="365" r:id="rId4"/>
    <p:sldId id="366" r:id="rId5"/>
    <p:sldId id="271" r:id="rId6"/>
    <p:sldId id="416" r:id="rId7"/>
    <p:sldId id="272" r:id="rId8"/>
    <p:sldId id="412" r:id="rId9"/>
    <p:sldId id="427" r:id="rId10"/>
    <p:sldId id="428" r:id="rId11"/>
    <p:sldId id="429" r:id="rId12"/>
    <p:sldId id="410" r:id="rId13"/>
    <p:sldId id="374" r:id="rId14"/>
    <p:sldId id="375" r:id="rId15"/>
    <p:sldId id="417" r:id="rId16"/>
    <p:sldId id="418" r:id="rId17"/>
    <p:sldId id="377" r:id="rId18"/>
    <p:sldId id="376" r:id="rId19"/>
    <p:sldId id="407" r:id="rId20"/>
    <p:sldId id="277" r:id="rId21"/>
    <p:sldId id="260" r:id="rId22"/>
    <p:sldId id="408" r:id="rId23"/>
    <p:sldId id="426" r:id="rId24"/>
    <p:sldId id="415" r:id="rId25"/>
    <p:sldId id="413" r:id="rId26"/>
    <p:sldId id="419" r:id="rId27"/>
    <p:sldId id="420" r:id="rId28"/>
    <p:sldId id="421" r:id="rId29"/>
    <p:sldId id="422" r:id="rId30"/>
    <p:sldId id="424" r:id="rId31"/>
    <p:sldId id="425" r:id="rId32"/>
    <p:sldId id="423" r:id="rId33"/>
    <p:sldId id="41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A49EAC-D7EB-9348-8C3B-F8F31121FDA3}" type="doc">
      <dgm:prSet loTypeId="urn:microsoft.com/office/officeart/2005/8/layout/chevron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23F6515-DA6D-D24D-8621-5D801CF62B27}">
      <dgm:prSet phldrT="[Text]"/>
      <dgm:spPr/>
      <dgm:t>
        <a:bodyPr/>
        <a:lstStyle/>
        <a:p>
          <a:r>
            <a:rPr lang="en-GB" dirty="0"/>
            <a:t>Module 1 </a:t>
          </a:r>
        </a:p>
      </dgm:t>
    </dgm:pt>
    <dgm:pt modelId="{E6598AA1-363B-CB4D-BA33-102FA88C68E7}" type="parTrans" cxnId="{CBAC1506-341C-2949-BC5E-491000A3836E}">
      <dgm:prSet/>
      <dgm:spPr/>
      <dgm:t>
        <a:bodyPr/>
        <a:lstStyle/>
        <a:p>
          <a:endParaRPr lang="en-GB"/>
        </a:p>
      </dgm:t>
    </dgm:pt>
    <dgm:pt modelId="{FD12FC7D-1A52-5F43-B880-65D364BB2F97}" type="sibTrans" cxnId="{CBAC1506-341C-2949-BC5E-491000A3836E}">
      <dgm:prSet/>
      <dgm:spPr/>
      <dgm:t>
        <a:bodyPr/>
        <a:lstStyle/>
        <a:p>
          <a:endParaRPr lang="en-GB"/>
        </a:p>
      </dgm:t>
    </dgm:pt>
    <dgm:pt modelId="{5CDE3847-D706-9149-B302-4F67D5160950}">
      <dgm:prSet phldrT="[Text]"/>
      <dgm:spPr/>
      <dgm:t>
        <a:bodyPr/>
        <a:lstStyle/>
        <a:p>
          <a:r>
            <a:rPr lang="en-GB" dirty="0"/>
            <a:t>Module 2</a:t>
          </a:r>
        </a:p>
      </dgm:t>
    </dgm:pt>
    <dgm:pt modelId="{A5CF39B5-A7C0-2D4A-B577-B703230C5CA6}" type="parTrans" cxnId="{458C31BA-0779-054F-A9F4-4DE770C07553}">
      <dgm:prSet/>
      <dgm:spPr/>
      <dgm:t>
        <a:bodyPr/>
        <a:lstStyle/>
        <a:p>
          <a:endParaRPr lang="en-GB"/>
        </a:p>
      </dgm:t>
    </dgm:pt>
    <dgm:pt modelId="{87FF90F6-0748-7E49-A22F-6EBE8B1449CA}" type="sibTrans" cxnId="{458C31BA-0779-054F-A9F4-4DE770C07553}">
      <dgm:prSet/>
      <dgm:spPr/>
      <dgm:t>
        <a:bodyPr/>
        <a:lstStyle/>
        <a:p>
          <a:endParaRPr lang="en-GB"/>
        </a:p>
      </dgm:t>
    </dgm:pt>
    <dgm:pt modelId="{84E17D6A-F4B8-3742-879A-AFFC71AE3DDF}">
      <dgm:prSet phldrT="[Text]"/>
      <dgm:spPr/>
      <dgm:t>
        <a:bodyPr/>
        <a:lstStyle/>
        <a:p>
          <a:r>
            <a:rPr lang="en-GB" dirty="0"/>
            <a:t>Module 3</a:t>
          </a:r>
        </a:p>
      </dgm:t>
    </dgm:pt>
    <dgm:pt modelId="{460C7DD8-2184-8640-AB33-BBE8B0F2F9CE}" type="parTrans" cxnId="{D663BE2C-D6CB-584A-9605-F9E432A932FC}">
      <dgm:prSet/>
      <dgm:spPr/>
      <dgm:t>
        <a:bodyPr/>
        <a:lstStyle/>
        <a:p>
          <a:endParaRPr lang="en-GB"/>
        </a:p>
      </dgm:t>
    </dgm:pt>
    <dgm:pt modelId="{3F2437EA-0E1C-BD4E-B1A3-066ABFF57CBF}" type="sibTrans" cxnId="{D663BE2C-D6CB-584A-9605-F9E432A932FC}">
      <dgm:prSet/>
      <dgm:spPr/>
      <dgm:t>
        <a:bodyPr/>
        <a:lstStyle/>
        <a:p>
          <a:endParaRPr lang="en-GB"/>
        </a:p>
      </dgm:t>
    </dgm:pt>
    <dgm:pt modelId="{FD0F5265-DE63-974F-9775-88F4EA079E69}">
      <dgm:prSet phldrT="[Text]"/>
      <dgm:spPr/>
      <dgm:t>
        <a:bodyPr/>
        <a:lstStyle/>
        <a:p>
          <a:r>
            <a:rPr lang="en-GB" dirty="0"/>
            <a:t>Final</a:t>
          </a:r>
        </a:p>
      </dgm:t>
    </dgm:pt>
    <dgm:pt modelId="{2756048E-B0DE-3A4E-B699-05997F903058}" type="parTrans" cxnId="{94585E09-5656-3842-870D-C09795CDAA4B}">
      <dgm:prSet/>
      <dgm:spPr/>
      <dgm:t>
        <a:bodyPr/>
        <a:lstStyle/>
        <a:p>
          <a:endParaRPr lang="en-GB"/>
        </a:p>
      </dgm:t>
    </dgm:pt>
    <dgm:pt modelId="{E242DF29-3DAD-3849-99F4-664A7920FE6B}" type="sibTrans" cxnId="{94585E09-5656-3842-870D-C09795CDAA4B}">
      <dgm:prSet/>
      <dgm:spPr/>
      <dgm:t>
        <a:bodyPr/>
        <a:lstStyle/>
        <a:p>
          <a:endParaRPr lang="en-GB"/>
        </a:p>
      </dgm:t>
    </dgm:pt>
    <dgm:pt modelId="{86B70C2B-A895-8045-9CAE-F7A2DD28FC7E}" type="pres">
      <dgm:prSet presAssocID="{2BA49EAC-D7EB-9348-8C3B-F8F31121FDA3}" presName="Name0" presStyleCnt="0">
        <dgm:presLayoutVars>
          <dgm:dir/>
          <dgm:animLvl val="lvl"/>
          <dgm:resizeHandles val="exact"/>
        </dgm:presLayoutVars>
      </dgm:prSet>
      <dgm:spPr/>
    </dgm:pt>
    <dgm:pt modelId="{6A225AB7-14EB-E942-B660-0D54F645C851}" type="pres">
      <dgm:prSet presAssocID="{C23F6515-DA6D-D24D-8621-5D801CF62B2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8A1C5EF-2AF2-BC42-BEBB-C79536CEF61C}" type="pres">
      <dgm:prSet presAssocID="{FD12FC7D-1A52-5F43-B880-65D364BB2F97}" presName="parTxOnlySpace" presStyleCnt="0"/>
      <dgm:spPr/>
    </dgm:pt>
    <dgm:pt modelId="{862E4C18-BC04-EE43-A057-E93DB2755917}" type="pres">
      <dgm:prSet presAssocID="{5CDE3847-D706-9149-B302-4F67D516095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F6CD4A-569C-3D4B-B3B4-BEA076A52F7A}" type="pres">
      <dgm:prSet presAssocID="{87FF90F6-0748-7E49-A22F-6EBE8B1449CA}" presName="parTxOnlySpace" presStyleCnt="0"/>
      <dgm:spPr/>
    </dgm:pt>
    <dgm:pt modelId="{3CD2964C-1D7C-4C4E-9974-0AC5646829A0}" type="pres">
      <dgm:prSet presAssocID="{84E17D6A-F4B8-3742-879A-AFFC71AE3DD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40065A9-FAB4-2144-8FEC-2EED918E4039}" type="pres">
      <dgm:prSet presAssocID="{3F2437EA-0E1C-BD4E-B1A3-066ABFF57CBF}" presName="parTxOnlySpace" presStyleCnt="0"/>
      <dgm:spPr/>
    </dgm:pt>
    <dgm:pt modelId="{71964F4D-F90F-644F-B2D7-670D12D4BECF}" type="pres">
      <dgm:prSet presAssocID="{FD0F5265-DE63-974F-9775-88F4EA079E6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BAC1506-341C-2949-BC5E-491000A3836E}" srcId="{2BA49EAC-D7EB-9348-8C3B-F8F31121FDA3}" destId="{C23F6515-DA6D-D24D-8621-5D801CF62B27}" srcOrd="0" destOrd="0" parTransId="{E6598AA1-363B-CB4D-BA33-102FA88C68E7}" sibTransId="{FD12FC7D-1A52-5F43-B880-65D364BB2F97}"/>
    <dgm:cxn modelId="{94585E09-5656-3842-870D-C09795CDAA4B}" srcId="{2BA49EAC-D7EB-9348-8C3B-F8F31121FDA3}" destId="{FD0F5265-DE63-974F-9775-88F4EA079E69}" srcOrd="3" destOrd="0" parTransId="{2756048E-B0DE-3A4E-B699-05997F903058}" sibTransId="{E242DF29-3DAD-3849-99F4-664A7920FE6B}"/>
    <dgm:cxn modelId="{D663BE2C-D6CB-584A-9605-F9E432A932FC}" srcId="{2BA49EAC-D7EB-9348-8C3B-F8F31121FDA3}" destId="{84E17D6A-F4B8-3742-879A-AFFC71AE3DDF}" srcOrd="2" destOrd="0" parTransId="{460C7DD8-2184-8640-AB33-BBE8B0F2F9CE}" sibTransId="{3F2437EA-0E1C-BD4E-B1A3-066ABFF57CBF}"/>
    <dgm:cxn modelId="{68FEE765-2DB5-0F41-9C4C-A11B6C51CF44}" type="presOf" srcId="{84E17D6A-F4B8-3742-879A-AFFC71AE3DDF}" destId="{3CD2964C-1D7C-4C4E-9974-0AC5646829A0}" srcOrd="0" destOrd="0" presId="urn:microsoft.com/office/officeart/2005/8/layout/chevron1"/>
    <dgm:cxn modelId="{50286A97-617D-8543-984E-A859AC1F4FB1}" type="presOf" srcId="{2BA49EAC-D7EB-9348-8C3B-F8F31121FDA3}" destId="{86B70C2B-A895-8045-9CAE-F7A2DD28FC7E}" srcOrd="0" destOrd="0" presId="urn:microsoft.com/office/officeart/2005/8/layout/chevron1"/>
    <dgm:cxn modelId="{458C31BA-0779-054F-A9F4-4DE770C07553}" srcId="{2BA49EAC-D7EB-9348-8C3B-F8F31121FDA3}" destId="{5CDE3847-D706-9149-B302-4F67D5160950}" srcOrd="1" destOrd="0" parTransId="{A5CF39B5-A7C0-2D4A-B577-B703230C5CA6}" sibTransId="{87FF90F6-0748-7E49-A22F-6EBE8B1449CA}"/>
    <dgm:cxn modelId="{15FD11BC-688D-1F49-A03F-ED5BB0001D2A}" type="presOf" srcId="{FD0F5265-DE63-974F-9775-88F4EA079E69}" destId="{71964F4D-F90F-644F-B2D7-670D12D4BECF}" srcOrd="0" destOrd="0" presId="urn:microsoft.com/office/officeart/2005/8/layout/chevron1"/>
    <dgm:cxn modelId="{0BA98CC5-1903-2047-82BC-A241620559DF}" type="presOf" srcId="{C23F6515-DA6D-D24D-8621-5D801CF62B27}" destId="{6A225AB7-14EB-E942-B660-0D54F645C851}" srcOrd="0" destOrd="0" presId="urn:microsoft.com/office/officeart/2005/8/layout/chevron1"/>
    <dgm:cxn modelId="{19F72EE8-7965-FC41-8880-0AC887D6CE47}" type="presOf" srcId="{5CDE3847-D706-9149-B302-4F67D5160950}" destId="{862E4C18-BC04-EE43-A057-E93DB2755917}" srcOrd="0" destOrd="0" presId="urn:microsoft.com/office/officeart/2005/8/layout/chevron1"/>
    <dgm:cxn modelId="{3CB6700F-3A07-7048-AC1B-8D4B82A5E06E}" type="presParOf" srcId="{86B70C2B-A895-8045-9CAE-F7A2DD28FC7E}" destId="{6A225AB7-14EB-E942-B660-0D54F645C851}" srcOrd="0" destOrd="0" presId="urn:microsoft.com/office/officeart/2005/8/layout/chevron1"/>
    <dgm:cxn modelId="{AE40D0E6-6705-B94F-8052-09CB3FE804A9}" type="presParOf" srcId="{86B70C2B-A895-8045-9CAE-F7A2DD28FC7E}" destId="{58A1C5EF-2AF2-BC42-BEBB-C79536CEF61C}" srcOrd="1" destOrd="0" presId="urn:microsoft.com/office/officeart/2005/8/layout/chevron1"/>
    <dgm:cxn modelId="{448337ED-BA11-A348-ABFD-8C6A8D7C8132}" type="presParOf" srcId="{86B70C2B-A895-8045-9CAE-F7A2DD28FC7E}" destId="{862E4C18-BC04-EE43-A057-E93DB2755917}" srcOrd="2" destOrd="0" presId="urn:microsoft.com/office/officeart/2005/8/layout/chevron1"/>
    <dgm:cxn modelId="{106B56DE-F913-1846-BD95-4E10D6933356}" type="presParOf" srcId="{86B70C2B-A895-8045-9CAE-F7A2DD28FC7E}" destId="{18F6CD4A-569C-3D4B-B3B4-BEA076A52F7A}" srcOrd="3" destOrd="0" presId="urn:microsoft.com/office/officeart/2005/8/layout/chevron1"/>
    <dgm:cxn modelId="{EF0043E7-15CD-ED42-99FB-FACC40F0BB09}" type="presParOf" srcId="{86B70C2B-A895-8045-9CAE-F7A2DD28FC7E}" destId="{3CD2964C-1D7C-4C4E-9974-0AC5646829A0}" srcOrd="4" destOrd="0" presId="urn:microsoft.com/office/officeart/2005/8/layout/chevron1"/>
    <dgm:cxn modelId="{32A5352C-3A51-C74A-AAFA-EBC8F0256397}" type="presParOf" srcId="{86B70C2B-A895-8045-9CAE-F7A2DD28FC7E}" destId="{540065A9-FAB4-2144-8FEC-2EED918E4039}" srcOrd="5" destOrd="0" presId="urn:microsoft.com/office/officeart/2005/8/layout/chevron1"/>
    <dgm:cxn modelId="{1AEFB8EA-3E1C-FC43-B842-29D34D44F7B2}" type="presParOf" srcId="{86B70C2B-A895-8045-9CAE-F7A2DD28FC7E}" destId="{71964F4D-F90F-644F-B2D7-670D12D4BEC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25AB7-14EB-E942-B660-0D54F645C851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Module 1 </a:t>
          </a:r>
        </a:p>
      </dsp:txBody>
      <dsp:txXfrm>
        <a:off x="442714" y="2270389"/>
        <a:ext cx="1316831" cy="877887"/>
      </dsp:txXfrm>
    </dsp:sp>
    <dsp:sp modelId="{862E4C18-BC04-EE43-A057-E93DB2755917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Module 2</a:t>
          </a:r>
        </a:p>
      </dsp:txBody>
      <dsp:txXfrm>
        <a:off x="2417961" y="2270389"/>
        <a:ext cx="1316831" cy="877887"/>
      </dsp:txXfrm>
    </dsp:sp>
    <dsp:sp modelId="{3CD2964C-1D7C-4C4E-9974-0AC5646829A0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Module 3</a:t>
          </a:r>
        </a:p>
      </dsp:txBody>
      <dsp:txXfrm>
        <a:off x="4393208" y="2270389"/>
        <a:ext cx="1316831" cy="877887"/>
      </dsp:txXfrm>
    </dsp:sp>
    <dsp:sp modelId="{71964F4D-F90F-644F-B2D7-670D12D4BECF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Final</a:t>
          </a:r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common goal is to develop models and simulation mechanisms that mimic reality as closely as possible. But how is this ‘closely as possible’ defined?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A37CA-0B1D-4434-90E3-4DDA7D3FCB7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5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common goal is to develop models and simulation mechanisms that mimic reality as closely as possible. But how is this ‘closely as possible’ defined?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A37CA-0B1D-4434-90E3-4DDA7D3FCB7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05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v.uk/government/statistics/dcms-and-digital-sector-gva-2022-provisional/dcms-sectors-economic-estimates-gross-value-added-2022-provisiona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mailto:https://www.thecreativeindustries.co.uk/facts-figures/data-highlights-potential-for-growth-in-regional-economic-contribution-from-creative-indust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wmf"/><Relationship Id="rId10" Type="http://schemas.openxmlformats.org/officeDocument/2006/relationships/image" Target="../media/image72.wmf"/><Relationship Id="rId4" Type="http://schemas.openxmlformats.org/officeDocument/2006/relationships/image" Target="../media/image66.jpeg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lm.edina.ac.uk/elm/el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subr.github.io/CGR2025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ksubr.github.io/CGR2025/" TargetMode="External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png"/><Relationship Id="rId7" Type="http://schemas.openxmlformats.org/officeDocument/2006/relationships/image" Target="../media/image2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png"/><Relationship Id="rId7" Type="http://schemas.openxmlformats.org/officeDocument/2006/relationships/image" Target="../media/image2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29.jpeg"/><Relationship Id="rId4" Type="http://schemas.openxmlformats.org/officeDocument/2006/relationships/image" Target="../media/image2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722691"/>
          </a:xfrm>
        </p:spPr>
        <p:txBody>
          <a:bodyPr>
            <a:normAutofit/>
          </a:bodyPr>
          <a:lstStyle/>
          <a:p>
            <a:r>
              <a:rPr lang="en-GB" dirty="0"/>
              <a:t>Autumn 2025</a:t>
            </a:r>
          </a:p>
          <a:p>
            <a:r>
              <a:rPr lang="en-GB" dirty="0"/>
              <a:t>Lecture 1: Introduction and Course Organisation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12B4-3747-CFC1-3B8C-70B07686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353D-E6B0-3F93-A503-01F54E3F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5045-F7A8-07F7-8709-B4E0152EB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83899-8802-10C5-917D-F9A13D0F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56" y="820226"/>
            <a:ext cx="9802326" cy="54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408A4-2861-F365-AAB5-9CDD78077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E7D0-F5D1-01F2-833E-D7C2449F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D90FB-DC61-A68D-67B7-627AB7CC7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A7724-33CD-BEC9-03FD-61F478C4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86" y="855666"/>
            <a:ext cx="9154580" cy="51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2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F3F-0970-4BA9-BFD0-398A5B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Creative Industries in the UK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4C091-3075-4273-B832-FDF7225E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" t="14433" r="19008" b="5017"/>
          <a:stretch/>
        </p:blipFill>
        <p:spPr>
          <a:xfrm>
            <a:off x="1025871" y="1499719"/>
            <a:ext cx="4415117" cy="2561642"/>
          </a:xfrm>
          <a:prstGeom prst="rect">
            <a:avLst/>
          </a:prstGeom>
        </p:spPr>
      </p:pic>
      <p:pic>
        <p:nvPicPr>
          <p:cNvPr id="1028" name="Picture 4" descr="Graph showing gross value added of creative industries">
            <a:extLst>
              <a:ext uri="{FF2B5EF4-FFF2-40B4-BE49-F238E27FC236}">
                <a16:creationId xmlns:a16="http://schemas.microsoft.com/office/drawing/2014/main" id="{0D2AFCE0-A95E-65BD-A9FF-D24D4F7C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72" y="1499719"/>
            <a:ext cx="5224485" cy="43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116AC-48E4-2013-2B0A-A2995701BEC6}"/>
              </a:ext>
            </a:extLst>
          </p:cNvPr>
          <p:cNvSpPr txBox="1"/>
          <p:nvPr/>
        </p:nvSpPr>
        <p:spPr>
          <a:xfrm>
            <a:off x="5965372" y="584674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lordslibrary.parliament.uk</a:t>
            </a:r>
            <a:r>
              <a:rPr lang="en-US" sz="1000" dirty="0"/>
              <a:t>/arts-and-creative-industries-the-case-for-a-strategy/</a:t>
            </a:r>
          </a:p>
        </p:txBody>
      </p:sp>
    </p:spTree>
    <p:extLst>
      <p:ext uri="{BB962C8B-B14F-4D97-AF65-F5344CB8AC3E}">
        <p14:creationId xmlns:p14="http://schemas.microsoft.com/office/powerpoint/2010/main" val="183008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F3F-0970-4BA9-BFD0-398A5B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CGR is central to the creative industries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B1F00A-E38E-1816-DD86-372CC6BA7998}"/>
              </a:ext>
            </a:extLst>
          </p:cNvPr>
          <p:cNvGrpSpPr/>
          <p:nvPr/>
        </p:nvGrpSpPr>
        <p:grpSpPr>
          <a:xfrm>
            <a:off x="2951085" y="1095958"/>
            <a:ext cx="6494334" cy="1567597"/>
            <a:chOff x="1547007" y="1422038"/>
            <a:chExt cx="9302490" cy="22454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AEF8D1-0B28-4827-0A70-7263EF23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007" y="1422038"/>
              <a:ext cx="9302490" cy="2245428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E10F6A8E-4E62-913D-5AE6-7478CA43F49A}"/>
                </a:ext>
              </a:extLst>
            </p:cNvPr>
            <p:cNvSpPr/>
            <p:nvPr/>
          </p:nvSpPr>
          <p:spPr>
            <a:xfrm>
              <a:off x="5661212" y="1842247"/>
              <a:ext cx="2097741" cy="430306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A17C026-955A-C07B-D9A5-10DCD66B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85" y="2759278"/>
            <a:ext cx="6494334" cy="3973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DE933-43B7-D45D-C3D9-FDAA2EBF310C}"/>
              </a:ext>
            </a:extLst>
          </p:cNvPr>
          <p:cNvSpPr txBox="1"/>
          <p:nvPr/>
        </p:nvSpPr>
        <p:spPr>
          <a:xfrm>
            <a:off x="7510194" y="2386556"/>
            <a:ext cx="284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DCMS report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04284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A69B-F0DC-4351-B1C3-D7034A5F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all happening here in the UK!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71E54-7C7F-CAA9-3707-12714893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297" y="4742724"/>
            <a:ext cx="2253998" cy="139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0CC00-61FA-6E21-DE09-870E541D0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61" y="4742724"/>
            <a:ext cx="2253998" cy="1097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EC282-765F-8A0C-E76C-AD12E5922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078" y="4742724"/>
            <a:ext cx="2254000" cy="1441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8C5F3-3003-F322-6DFF-6B09595B2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559" y="4742724"/>
            <a:ext cx="2253998" cy="1245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64F00-804F-D69C-C137-6428AA4D1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945" y="1298591"/>
            <a:ext cx="4671462" cy="324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08940-E671-A6BA-8664-1A7EF89CB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6407" y="3264745"/>
            <a:ext cx="1925876" cy="12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9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88ED-DCCB-E4BE-3E31-3C6A053C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 in Scotland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457F8-8CFB-FFAF-7BF9-4DA7F64B662C}"/>
              </a:ext>
            </a:extLst>
          </p:cNvPr>
          <p:cNvSpPr txBox="1"/>
          <p:nvPr/>
        </p:nvSpPr>
        <p:spPr>
          <a:xfrm>
            <a:off x="3308684" y="5674440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www.thecreativeindustries.co.uk</a:t>
            </a:r>
            <a:r>
              <a:rPr lang="en-US" dirty="0">
                <a:hlinkClick r:id="rId2"/>
              </a:rPr>
              <a:t>/facts-figures/data-highlights-potential-for-growth-in-regional-economic-contribution-from-creative-industries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FF306-1249-CAA5-E876-9648ED3C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" y="1280160"/>
            <a:ext cx="5558026" cy="3758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3F6C2-F5CB-B1A8-CA4D-FB1DB5D9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30" y="1280160"/>
            <a:ext cx="6052720" cy="37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8DB6-411A-6DB5-F25A-03061538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Edinburgh Graphics Lab</a:t>
            </a:r>
          </a:p>
        </p:txBody>
      </p:sp>
      <p:pic>
        <p:nvPicPr>
          <p:cNvPr id="4098" name="Picture 2" descr="Changjian Li - Homepage">
            <a:extLst>
              <a:ext uri="{FF2B5EF4-FFF2-40B4-BE49-F238E27FC236}">
                <a16:creationId xmlns:a16="http://schemas.microsoft.com/office/drawing/2014/main" id="{1C676CE7-0262-8DC8-F6C5-5CA711571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16" y="1450207"/>
            <a:ext cx="4305110" cy="34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vaxman (Amir Vaxman) · GitHub">
            <a:extLst>
              <a:ext uri="{FF2B5EF4-FFF2-40B4-BE49-F238E27FC236}">
                <a16:creationId xmlns:a16="http://schemas.microsoft.com/office/drawing/2014/main" id="{96419E80-11DA-4A17-B553-13CEA1FC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20" y="1450206"/>
            <a:ext cx="3492499" cy="34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artic Subr">
            <a:extLst>
              <a:ext uri="{FF2B5EF4-FFF2-40B4-BE49-F238E27FC236}">
                <a16:creationId xmlns:a16="http://schemas.microsoft.com/office/drawing/2014/main" id="{EBD16451-3752-F86E-C77D-5D98A880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45" y="1450206"/>
            <a:ext cx="23241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51EAC5-2163-FA3D-6364-398136729938}"/>
              </a:ext>
            </a:extLst>
          </p:cNvPr>
          <p:cNvSpPr txBox="1"/>
          <p:nvPr/>
        </p:nvSpPr>
        <p:spPr>
          <a:xfrm>
            <a:off x="4591250" y="5678905"/>
            <a:ext cx="281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news coming soon…</a:t>
            </a:r>
          </a:p>
        </p:txBody>
      </p:sp>
    </p:spTree>
    <p:extLst>
      <p:ext uri="{BB962C8B-B14F-4D97-AF65-F5344CB8AC3E}">
        <p14:creationId xmlns:p14="http://schemas.microsoft.com/office/powerpoint/2010/main" val="129703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9624-9CBA-4599-98FF-00BDC639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photorealistic pictures?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D65CA-535A-48E4-8802-74AA30B5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r="2499"/>
          <a:stretch>
            <a:fillRect/>
          </a:stretch>
        </p:blipFill>
        <p:spPr bwMode="auto">
          <a:xfrm>
            <a:off x="5287677" y="2482864"/>
            <a:ext cx="29718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43204-2ABA-41FF-9FFF-B8E86C68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461" y="4690648"/>
            <a:ext cx="111917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Pedro Campos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D0DD9A5-20CF-47C8-8BFA-2F9EB093AB8C}"/>
              </a:ext>
            </a:extLst>
          </p:cNvPr>
          <p:cNvSpPr txBox="1"/>
          <p:nvPr/>
        </p:nvSpPr>
        <p:spPr>
          <a:xfrm>
            <a:off x="5833262" y="2125396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manually painted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7112B83-7C64-4756-995C-EA9ADC868F0C}"/>
              </a:ext>
            </a:extLst>
          </p:cNvPr>
          <p:cNvSpPr txBox="1"/>
          <p:nvPr/>
        </p:nvSpPr>
        <p:spPr>
          <a:xfrm>
            <a:off x="2456784" y="2125396"/>
            <a:ext cx="128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photograph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B1CB8-7B22-4E4E-A177-3ADF10D6D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969" y="4733512"/>
            <a:ext cx="1752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Colourbox.com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A32F31A-2029-485A-9029-2FB37B6A6E82}"/>
              </a:ext>
            </a:extLst>
          </p:cNvPr>
          <p:cNvSpPr txBox="1"/>
          <p:nvPr/>
        </p:nvSpPr>
        <p:spPr>
          <a:xfrm>
            <a:off x="8662048" y="2125396"/>
            <a:ext cx="21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computer generated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C4704-AC3E-47B8-8C69-BA408FBE8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1717" y="2521866"/>
            <a:ext cx="1735138" cy="211931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72FF9-3B22-4031-BC2A-3A134D3C3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2774" y="2450077"/>
            <a:ext cx="3460528" cy="2307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6410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9326-7B55-4404-AF1A-9C71E0B5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5508"/>
            <a:ext cx="10353762" cy="970450"/>
          </a:xfrm>
        </p:spPr>
        <p:txBody>
          <a:bodyPr/>
          <a:lstStyle/>
          <a:p>
            <a:r>
              <a:rPr lang="en-GB" dirty="0"/>
              <a:t>Physically based simulation, at its core!</a:t>
            </a:r>
          </a:p>
        </p:txBody>
      </p:sp>
      <p:pic>
        <p:nvPicPr>
          <p:cNvPr id="3" name="Picture 2" descr="Camera Obscura diagram">
            <a:extLst>
              <a:ext uri="{FF2B5EF4-FFF2-40B4-BE49-F238E27FC236}">
                <a16:creationId xmlns:a16="http://schemas.microsoft.com/office/drawing/2014/main" id="{3C583C0E-DF88-4135-B8F9-65B3FA0A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2" y="2196143"/>
            <a:ext cx="4523576" cy="269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9C7FD7-B172-4D75-B49D-D07A193B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40" y="3429000"/>
            <a:ext cx="3428574" cy="25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A97A-DB6B-405A-844C-4629BF78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47" y="1646362"/>
            <a:ext cx="3428574" cy="25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44FADAB-92B9-4115-AA6C-53497DA45897}"/>
              </a:ext>
            </a:extLst>
          </p:cNvPr>
          <p:cNvSpPr txBox="1"/>
          <p:nvPr/>
        </p:nvSpPr>
        <p:spPr>
          <a:xfrm>
            <a:off x="1481111" y="1770599"/>
            <a:ext cx="22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Projective geometry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A75CD6D-FFF2-4E70-8FBD-CD0A2E234259}"/>
              </a:ext>
            </a:extLst>
          </p:cNvPr>
          <p:cNvSpPr txBox="1"/>
          <p:nvPr/>
        </p:nvSpPr>
        <p:spPr>
          <a:xfrm>
            <a:off x="9107721" y="2718735"/>
            <a:ext cx="171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Energy</a:t>
            </a:r>
          </a:p>
          <a:p>
            <a:r>
              <a:rPr lang="en-US" dirty="0">
                <a:solidFill>
                  <a:srgbClr val="FFFF00"/>
                </a:solidFill>
              </a:rPr>
              <a:t>(light transport)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39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3582" y="1365078"/>
            <a:ext cx="2175549" cy="135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1697" y="3237126"/>
            <a:ext cx="3172349" cy="190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8085" y="1455944"/>
            <a:ext cx="2635961" cy="19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3306" y="3289988"/>
            <a:ext cx="2835191" cy="204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2526239" y="5098198"/>
            <a:ext cx="77777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Defense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134135" y="1180196"/>
            <a:ext cx="103086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Advertising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7935292" y="5335924"/>
            <a:ext cx="124790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Entertainment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376413" y="1117984"/>
            <a:ext cx="107273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Engineering</a:t>
            </a:r>
          </a:p>
        </p:txBody>
      </p:sp>
      <p:pic>
        <p:nvPicPr>
          <p:cNvPr id="7170" name="Picture 2" descr="http://4.bp.blogspot.com/-rp9ehBLT8dU/Tob61FxXcbI/AAAAAAAABg4/dLrpjRvuJKM/s400/volumetricCUDApathtracer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32" y="1955779"/>
            <a:ext cx="1693069" cy="169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768497" y="1690188"/>
            <a:ext cx="87395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Medicine</a:t>
            </a:r>
          </a:p>
        </p:txBody>
      </p:sp>
      <p:pic>
        <p:nvPicPr>
          <p:cNvPr id="7172" name="Picture 4" descr="http://www.siemens.com/content/dam/internet/siemens-com/innovation/pictures-of-the-future/2016/health-and-wellbeing/photos/20160229-comp.jpg.adapt.full.high.jpg/145682650202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05" y="2635803"/>
            <a:ext cx="2062728" cy="7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5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68AE-879E-4F04-B7D7-748ED8C2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826"/>
            <a:ext cx="10353762" cy="970450"/>
          </a:xfrm>
        </p:spPr>
        <p:txBody>
          <a:bodyPr/>
          <a:lstStyle/>
          <a:p>
            <a:r>
              <a:rPr lang="en-GB" dirty="0"/>
              <a:t>Me: A brief history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EBCDD-D1E7-43E5-912E-535451F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59" y="4440167"/>
            <a:ext cx="9100860" cy="18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22B3F87-F1F6-4AAB-91B2-7ACA49D3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73" y="2813659"/>
            <a:ext cx="1928956" cy="14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Image result for laguna beach">
            <a:extLst>
              <a:ext uri="{FF2B5EF4-FFF2-40B4-BE49-F238E27FC236}">
                <a16:creationId xmlns:a16="http://schemas.microsoft.com/office/drawing/2014/main" id="{9ECECB77-153D-4EDD-88CC-5443C217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10" y="2709952"/>
            <a:ext cx="2755653" cy="14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Image result for hollywood">
            <a:extLst>
              <a:ext uri="{FF2B5EF4-FFF2-40B4-BE49-F238E27FC236}">
                <a16:creationId xmlns:a16="http://schemas.microsoft.com/office/drawing/2014/main" id="{8E01D37A-F0C9-42CC-B47C-083031E8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95" y="1675549"/>
            <a:ext cx="1928956" cy="12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 result for singapore">
            <a:extLst>
              <a:ext uri="{FF2B5EF4-FFF2-40B4-BE49-F238E27FC236}">
                <a16:creationId xmlns:a16="http://schemas.microsoft.com/office/drawing/2014/main" id="{C4028090-EB21-4AE8-9A4A-826F6E91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852" y="1507909"/>
            <a:ext cx="2439292" cy="13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Image result for grenoble">
            <a:extLst>
              <a:ext uri="{FF2B5EF4-FFF2-40B4-BE49-F238E27FC236}">
                <a16:creationId xmlns:a16="http://schemas.microsoft.com/office/drawing/2014/main" id="{071418EA-6157-4103-9077-5AA75F76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23" y="2770687"/>
            <a:ext cx="2681344" cy="150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bay area">
            <a:extLst>
              <a:ext uri="{FF2B5EF4-FFF2-40B4-BE49-F238E27FC236}">
                <a16:creationId xmlns:a16="http://schemas.microsoft.com/office/drawing/2014/main" id="{DC63359A-ED4E-428B-A1E2-1EEC0CA0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54" y="1549029"/>
            <a:ext cx="1520440" cy="1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Image result for london">
            <a:extLst>
              <a:ext uri="{FF2B5EF4-FFF2-40B4-BE49-F238E27FC236}">
                <a16:creationId xmlns:a16="http://schemas.microsoft.com/office/drawing/2014/main" id="{BBF7F8A3-9D52-46E9-875A-46872D27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11" y="1380809"/>
            <a:ext cx="2649071" cy="14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Image result for edinburgh">
            <a:extLst>
              <a:ext uri="{FF2B5EF4-FFF2-40B4-BE49-F238E27FC236}">
                <a16:creationId xmlns:a16="http://schemas.microsoft.com/office/drawing/2014/main" id="{EFA4FAE9-0920-4058-9EA0-4AAEBAC8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" y="1858428"/>
            <a:ext cx="3119718" cy="19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8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38240" y="2032206"/>
            <a:ext cx="2116041" cy="1494609"/>
            <a:chOff x="1143000" y="1600200"/>
            <a:chExt cx="6778625" cy="478790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3000" y="1600200"/>
              <a:ext cx="3200400" cy="240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4724400" y="1600200"/>
              <a:ext cx="3197225" cy="2330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587625" y="3733800"/>
              <a:ext cx="3965575" cy="265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63654" y="2032205"/>
            <a:ext cx="1343030" cy="106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7584890" y="1742862"/>
            <a:ext cx="2016231" cy="1310426"/>
            <a:chOff x="6000760" y="1285866"/>
            <a:chExt cx="2857790" cy="1857388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6000760" y="1285866"/>
              <a:ext cx="1452624" cy="10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7429520" y="2174838"/>
              <a:ext cx="1289712" cy="968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6215074" y="2291364"/>
              <a:ext cx="1134722" cy="851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7500958" y="1285866"/>
              <a:ext cx="1357592" cy="1088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82846" y="3356383"/>
            <a:ext cx="3357586" cy="2476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66977" y="3571878"/>
            <a:ext cx="3286148" cy="21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2419306" y="2749378"/>
            <a:ext cx="6238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lenses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1903" y="3057706"/>
            <a:ext cx="7457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defocus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6978" y="5450890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materials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1" y="3643314"/>
            <a:ext cx="10583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light, media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89273" y="3088964"/>
            <a:ext cx="12097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exposure time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Simulate the physics of 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673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B6F3-289E-403D-88E3-FF26AC43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3274E-8B0D-C643-9B2D-97510B35CBEE}"/>
              </a:ext>
            </a:extLst>
          </p:cNvPr>
          <p:cNvSpPr txBox="1"/>
          <p:nvPr/>
        </p:nvSpPr>
        <p:spPr>
          <a:xfrm>
            <a:off x="2844800" y="1399308"/>
            <a:ext cx="67095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coursework only (no exam)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1 coursework assignment worth 80%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4 Labs each worth 5% </a:t>
            </a:r>
            <a:r>
              <a:rPr lang="en-US" sz="2400" dirty="0" err="1"/>
              <a:t>totalling</a:t>
            </a:r>
            <a:r>
              <a:rPr lang="en-US" sz="2400" dirty="0"/>
              <a:t> 20%</a:t>
            </a:r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class split into 5 groups for labs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This course recommends the use of coding assistants: GPT, co-pilot, Edinburgh University’s ELM (</a:t>
            </a:r>
            <a:r>
              <a:rPr lang="en-US" sz="2400" dirty="0">
                <a:hlinkClick r:id="rId2"/>
              </a:rPr>
              <a:t>click here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576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ED8666C-0ED3-7343-85AD-E4957771197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69356" y="2983832"/>
            <a:ext cx="4372119" cy="1930643"/>
          </a:xfrm>
          <a:prstGeom prst="bentConnector3">
            <a:avLst>
              <a:gd name="adj1" fmla="val 246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B98436-74F7-104A-B20B-6529577F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E47E-924B-9C4E-AE5D-BD88B8C0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58" y="4128436"/>
            <a:ext cx="2528535" cy="1699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FB5F8-CE6C-B148-AC87-A0297E516E31}"/>
              </a:ext>
            </a:extLst>
          </p:cNvPr>
          <p:cNvSpPr txBox="1"/>
          <p:nvPr/>
        </p:nvSpPr>
        <p:spPr>
          <a:xfrm>
            <a:off x="1073522" y="1095958"/>
            <a:ext cx="164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Course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D1FEF-C33C-D54C-A333-429939590BA6}"/>
              </a:ext>
            </a:extLst>
          </p:cNvPr>
          <p:cNvSpPr txBox="1"/>
          <p:nvPr/>
        </p:nvSpPr>
        <p:spPr>
          <a:xfrm>
            <a:off x="3475653" y="5828115"/>
            <a:ext cx="94974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piazza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87F63-8ADD-6347-A094-E734E71F0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475" y="3509045"/>
            <a:ext cx="1867067" cy="28108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1D6AB-A98F-D271-D280-F778646D93DA}"/>
              </a:ext>
            </a:extLst>
          </p:cNvPr>
          <p:cNvSpPr txBox="1"/>
          <p:nvPr/>
        </p:nvSpPr>
        <p:spPr>
          <a:xfrm>
            <a:off x="296843" y="1461206"/>
            <a:ext cx="2503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ksubr.github.io</a:t>
            </a:r>
            <a:r>
              <a:rPr lang="en-US" sz="1200" dirty="0"/>
              <a:t>/CGR2025/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C7D733-5105-A55B-155D-14390484D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8162729" y="4137507"/>
            <a:ext cx="363620" cy="196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BE9D3-D935-2D16-3F6F-5953C1612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685" y="1280853"/>
            <a:ext cx="2058596" cy="15609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BE2EEE-01BA-22F3-5DE6-C2F58BE446A6}"/>
              </a:ext>
            </a:extLst>
          </p:cNvPr>
          <p:cNvSpPr txBox="1"/>
          <p:nvPr/>
        </p:nvSpPr>
        <p:spPr>
          <a:xfrm>
            <a:off x="8651478" y="3050849"/>
            <a:ext cx="10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 me! </a:t>
            </a:r>
          </a:p>
        </p:txBody>
      </p:sp>
    </p:spTree>
    <p:extLst>
      <p:ext uri="{BB962C8B-B14F-4D97-AF65-F5344CB8AC3E}">
        <p14:creationId xmlns:p14="http://schemas.microsoft.com/office/powerpoint/2010/main" val="3652553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A5397-6091-99E3-CC3D-78BF16CA3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9C1EFD1-98A0-D9FF-92D7-25AFA959F31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69356" y="2983832"/>
            <a:ext cx="4372119" cy="1930643"/>
          </a:xfrm>
          <a:prstGeom prst="bentConnector3">
            <a:avLst>
              <a:gd name="adj1" fmla="val 246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DA4AF91-69DC-0579-F1A6-8E1C3A0D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714F5-40D0-0DCA-C8C0-52DEA28D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58" y="4128436"/>
            <a:ext cx="2528535" cy="1699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ED3A7F-18EA-CFDE-3094-02E3140C9DB0}"/>
              </a:ext>
            </a:extLst>
          </p:cNvPr>
          <p:cNvSpPr txBox="1"/>
          <p:nvPr/>
        </p:nvSpPr>
        <p:spPr>
          <a:xfrm>
            <a:off x="1073522" y="1095958"/>
            <a:ext cx="164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Course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F9CCE-6216-32FE-FA67-61B51BF9CF1A}"/>
              </a:ext>
            </a:extLst>
          </p:cNvPr>
          <p:cNvSpPr txBox="1"/>
          <p:nvPr/>
        </p:nvSpPr>
        <p:spPr>
          <a:xfrm>
            <a:off x="3475653" y="5828115"/>
            <a:ext cx="94974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piazza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41DDF1-E002-10A0-3ED9-18210C3D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475" y="3509045"/>
            <a:ext cx="1867067" cy="28108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5B5D70-14E5-DC19-5F2A-343E7DEE4CAE}"/>
              </a:ext>
            </a:extLst>
          </p:cNvPr>
          <p:cNvSpPr txBox="1"/>
          <p:nvPr/>
        </p:nvSpPr>
        <p:spPr>
          <a:xfrm>
            <a:off x="296843" y="1461206"/>
            <a:ext cx="2503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ksubr.github.io</a:t>
            </a:r>
            <a:r>
              <a:rPr lang="en-US" sz="1200" dirty="0"/>
              <a:t>/CGR2025/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F5D6E1-598B-3928-9CA8-53B84B688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8162729" y="4137507"/>
            <a:ext cx="363620" cy="196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6F07B-28FB-C04A-D1BD-7C113A894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685" y="1280853"/>
            <a:ext cx="2058596" cy="15609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2BD982-3338-D645-5899-AF9A11AB0734}"/>
              </a:ext>
            </a:extLst>
          </p:cNvPr>
          <p:cNvSpPr txBox="1"/>
          <p:nvPr/>
        </p:nvSpPr>
        <p:spPr>
          <a:xfrm>
            <a:off x="8651478" y="3050849"/>
            <a:ext cx="107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 me!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9EBAA-1BE6-DC78-A336-27CE63FF7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764" y="1408154"/>
            <a:ext cx="7772400" cy="3711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CDCF0-DBC6-1EC8-FEA1-01175DC1D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43" y="914397"/>
            <a:ext cx="24892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79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D2C5E-FFFB-8C45-EC20-EEBE32B8A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F833-8CE4-856D-9329-61A0263C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CGR 2024 (Last Year)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B5B34-2035-F5F7-34AC-9B45E96309F5}"/>
              </a:ext>
            </a:extLst>
          </p:cNvPr>
          <p:cNvSpPr txBox="1"/>
          <p:nvPr/>
        </p:nvSpPr>
        <p:spPr>
          <a:xfrm>
            <a:off x="2684584" y="1100181"/>
            <a:ext cx="6822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Contact hours (19h)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16h lectures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3h tutorials</a:t>
            </a:r>
          </a:p>
          <a:p>
            <a:pPr marL="742950" lvl="1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Self-directed (80h)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6h creative thinking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CW1 (for 80%)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CW2 (for 70%)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5792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919B-A0E9-621B-30CF-3F76E1C7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(2023)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FB7A0-64BA-8AEE-B2BC-17B9A4428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91"/>
          <a:stretch/>
        </p:blipFill>
        <p:spPr>
          <a:xfrm>
            <a:off x="160588" y="3334926"/>
            <a:ext cx="7772400" cy="1502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9F0CC-5946-293B-863C-95D8124B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8" y="951084"/>
            <a:ext cx="77597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94980-8BE9-DE27-5DE1-25190087E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138" y="4619797"/>
            <a:ext cx="7772400" cy="114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58C7F-D07F-C0B8-4941-8D12D5982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88" y="5823738"/>
            <a:ext cx="7670800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84989-7E9B-65F4-71CB-6119875BC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074" y="2159000"/>
            <a:ext cx="6870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2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91722-72D9-A09F-FE64-09CB261A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1440-865C-A22B-CFAE-2246A8AB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(2024)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B0F97-85CF-4466-3153-A80DD17A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9" y="1107990"/>
            <a:ext cx="10575417" cy="255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29B9A2-87E1-7CF4-E2E8-0A5AE7B54980}"/>
              </a:ext>
            </a:extLst>
          </p:cNvPr>
          <p:cNvSpPr txBox="1"/>
          <p:nvPr/>
        </p:nvSpPr>
        <p:spPr>
          <a:xfrm>
            <a:off x="9143198" y="42606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19 students/107!</a:t>
            </a:r>
          </a:p>
        </p:txBody>
      </p:sp>
    </p:spTree>
    <p:extLst>
      <p:ext uri="{BB962C8B-B14F-4D97-AF65-F5344CB8AC3E}">
        <p14:creationId xmlns:p14="http://schemas.microsoft.com/office/powerpoint/2010/main" val="196353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BE2C-663A-CEE6-6C17-DE1CA3B70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E22C-806F-EDC5-A11C-9F11B559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Criticism/suggestions (2024)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B62772-F6D2-ADF2-D181-D750611E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1" y="1235458"/>
            <a:ext cx="10575416" cy="1809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4F58FD-AB81-8D65-73C9-D889AE62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40" y="3184812"/>
            <a:ext cx="10584497" cy="13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18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7ACB-9111-4FA4-8EDB-E25148A8B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35DEEC-90F9-523B-7E58-7207C84791E0}"/>
              </a:ext>
            </a:extLst>
          </p:cNvPr>
          <p:cNvGrpSpPr/>
          <p:nvPr/>
        </p:nvGrpSpPr>
        <p:grpSpPr>
          <a:xfrm>
            <a:off x="829692" y="73934"/>
            <a:ext cx="10865003" cy="6710132"/>
            <a:chOff x="136673" y="1095958"/>
            <a:chExt cx="11918654" cy="7048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DFC2EB-02E2-E2AC-3EDB-7453193B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73" y="1095958"/>
              <a:ext cx="11918654" cy="415330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8D5EDC-5D4F-2F3C-68D6-B94836956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73" y="5184289"/>
              <a:ext cx="11918654" cy="2960261"/>
            </a:xfrm>
            <a:prstGeom prst="rect">
              <a:avLst/>
            </a:prstGeom>
          </p:spPr>
        </p:pic>
      </p:grpSp>
      <p:pic>
        <p:nvPicPr>
          <p:cNvPr id="11" name="Graphic 10" descr="Crying face with solid fill with solid fill">
            <a:extLst>
              <a:ext uri="{FF2B5EF4-FFF2-40B4-BE49-F238E27FC236}">
                <a16:creationId xmlns:a16="http://schemas.microsoft.com/office/drawing/2014/main" id="{2056A48D-D884-A35C-D8EE-0CFCF7DEC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1563" y="31134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05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6EA6B-FDCB-6178-EC8A-6C44BEE5A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2443-4157-4EC7-2F7E-B9B62F74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CGR 2024 (Last Year)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D00C0-F696-0E94-3086-25C6E44D6F0D}"/>
              </a:ext>
            </a:extLst>
          </p:cNvPr>
          <p:cNvSpPr txBox="1"/>
          <p:nvPr/>
        </p:nvSpPr>
        <p:spPr>
          <a:xfrm>
            <a:off x="2684584" y="1100181"/>
            <a:ext cx="6822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Contact hours (19h)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16h lectures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3h tutorials</a:t>
            </a:r>
          </a:p>
          <a:p>
            <a:pPr marL="742950" lvl="1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Self-directed (80h)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6h reading/creative thinking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CW1 (for 80%)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CW2 (for 70%)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748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C48FAA-AFE7-AF25-215F-BB91112A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561" y="3696400"/>
            <a:ext cx="5068043" cy="2850774"/>
          </a:xfrm>
          <a:prstGeom prst="rect">
            <a:avLst/>
          </a:prstGeom>
        </p:spPr>
      </p:pic>
      <p:pic>
        <p:nvPicPr>
          <p:cNvPr id="17410" name="Picture 2" descr="https://media.giphy.com/media/VJ6V8cNpMnR7LBa4JU/giphy.gif">
            <a:extLst>
              <a:ext uri="{FF2B5EF4-FFF2-40B4-BE49-F238E27FC236}">
                <a16:creationId xmlns:a16="http://schemas.microsoft.com/office/drawing/2014/main" id="{C96CC76D-3E3D-482D-BC5A-8C9A1D29D5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9" y="331476"/>
            <a:ext cx="5771314" cy="3246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799B4-21F6-4503-8E37-2CA250A52AF8}"/>
              </a:ext>
            </a:extLst>
          </p:cNvPr>
          <p:cNvSpPr txBox="1"/>
          <p:nvPr/>
        </p:nvSpPr>
        <p:spPr>
          <a:xfrm>
            <a:off x="657396" y="3121224"/>
            <a:ext cx="262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Important Looking Pirates VFX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45DE2-0212-4A0D-8D3B-A0BDC1DDA4BF}"/>
              </a:ext>
            </a:extLst>
          </p:cNvPr>
          <p:cNvSpPr txBox="1"/>
          <p:nvPr/>
        </p:nvSpPr>
        <p:spPr>
          <a:xfrm>
            <a:off x="657396" y="3465568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Special Effects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641B3-F412-49F6-836E-F1BF07F10E41}"/>
              </a:ext>
            </a:extLst>
          </p:cNvPr>
          <p:cNvSpPr txBox="1"/>
          <p:nvPr/>
        </p:nvSpPr>
        <p:spPr>
          <a:xfrm>
            <a:off x="9462043" y="2705725"/>
            <a:ext cx="1955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Video Games</a:t>
            </a:r>
          </a:p>
          <a:p>
            <a:r>
              <a:rPr lang="en-GB" sz="2400" dirty="0"/>
              <a:t>(real-time)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E6E6F-74BC-B4C1-0772-26B463ED1540}"/>
              </a:ext>
            </a:extLst>
          </p:cNvPr>
          <p:cNvSpPr txBox="1"/>
          <p:nvPr/>
        </p:nvSpPr>
        <p:spPr>
          <a:xfrm>
            <a:off x="6550485" y="6287699"/>
            <a:ext cx="2578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Assassin’s Creed Shadows 2025</a:t>
            </a:r>
          </a:p>
        </p:txBody>
      </p:sp>
    </p:spTree>
    <p:extLst>
      <p:ext uri="{BB962C8B-B14F-4D97-AF65-F5344CB8AC3E}">
        <p14:creationId xmlns:p14="http://schemas.microsoft.com/office/powerpoint/2010/main" val="1602070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3E37C-8605-3481-327A-BF46B7372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D26B-08BF-B891-3261-46F4C9FC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CGR 2025 (This Year)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01D13-23B6-76D4-38CE-82DB839085D2}"/>
              </a:ext>
            </a:extLst>
          </p:cNvPr>
          <p:cNvSpPr txBox="1"/>
          <p:nvPr/>
        </p:nvSpPr>
        <p:spPr>
          <a:xfrm>
            <a:off x="2684584" y="1095958"/>
            <a:ext cx="87406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More contact hours (27h)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19h lectures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8h labs (for 20 marks)</a:t>
            </a:r>
          </a:p>
          <a:p>
            <a:pPr marL="742950" lvl="1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Single CW (36h)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36h CW1 (for 80 marks)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Incentive to submit intermediate checkpoints</a:t>
            </a:r>
          </a:p>
          <a:p>
            <a:endParaRPr lang="en-US" sz="3200" dirty="0"/>
          </a:p>
          <a:p>
            <a:r>
              <a:rPr lang="en-US" sz="3200" dirty="0"/>
              <a:t>- Independent Reading (12h)</a:t>
            </a:r>
          </a:p>
        </p:txBody>
      </p:sp>
    </p:spTree>
    <p:extLst>
      <p:ext uri="{BB962C8B-B14F-4D97-AF65-F5344CB8AC3E}">
        <p14:creationId xmlns:p14="http://schemas.microsoft.com/office/powerpoint/2010/main" val="1069032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3509F-C95F-C89D-5E87-E59CBC86C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23E845-3DCF-E3ED-2808-43A907B7827D}"/>
              </a:ext>
            </a:extLst>
          </p:cNvPr>
          <p:cNvCxnSpPr>
            <a:cxnSpLocks/>
          </p:cNvCxnSpPr>
          <p:nvPr/>
        </p:nvCxnSpPr>
        <p:spPr>
          <a:xfrm>
            <a:off x="3927107" y="1260909"/>
            <a:ext cx="0" cy="351322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43FC8B-9036-505F-5446-6E0B3FDDC8B2}"/>
              </a:ext>
            </a:extLst>
          </p:cNvPr>
          <p:cNvCxnSpPr>
            <a:cxnSpLocks/>
          </p:cNvCxnSpPr>
          <p:nvPr/>
        </p:nvCxnSpPr>
        <p:spPr>
          <a:xfrm>
            <a:off x="5917930" y="1259309"/>
            <a:ext cx="0" cy="351322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F194C6-C1BE-CE04-E637-BDA46E4AEA72}"/>
              </a:ext>
            </a:extLst>
          </p:cNvPr>
          <p:cNvCxnSpPr>
            <a:cxnSpLocks/>
          </p:cNvCxnSpPr>
          <p:nvPr/>
        </p:nvCxnSpPr>
        <p:spPr>
          <a:xfrm>
            <a:off x="7908753" y="1257709"/>
            <a:ext cx="0" cy="351322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3D4A1B-2D95-CB89-6177-CA331C173557}"/>
              </a:ext>
            </a:extLst>
          </p:cNvPr>
          <p:cNvCxnSpPr>
            <a:cxnSpLocks/>
          </p:cNvCxnSpPr>
          <p:nvPr/>
        </p:nvCxnSpPr>
        <p:spPr>
          <a:xfrm>
            <a:off x="9899576" y="1256109"/>
            <a:ext cx="0" cy="351322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6C045E-C1AA-9854-3AAB-6D7D519B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CW Assessment:  New this year!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6605A0-C80E-3CC2-F151-E5C2598EB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336079"/>
              </p:ext>
            </p:extLst>
          </p:nvPr>
        </p:nvGraphicFramePr>
        <p:xfrm>
          <a:off x="2222831" y="1255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A05D17-8126-2F33-DDB5-4485D072DAED}"/>
              </a:ext>
            </a:extLst>
          </p:cNvPr>
          <p:cNvSpPr txBox="1"/>
          <p:nvPr/>
        </p:nvSpPr>
        <p:spPr>
          <a:xfrm>
            <a:off x="3430817" y="36094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BE847-177F-2125-231D-00F8C35FBA68}"/>
              </a:ext>
            </a:extLst>
          </p:cNvPr>
          <p:cNvSpPr txBox="1"/>
          <p:nvPr/>
        </p:nvSpPr>
        <p:spPr>
          <a:xfrm>
            <a:off x="5431270" y="360786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9257A-E74D-3848-97EF-A78416D2E100}"/>
              </a:ext>
            </a:extLst>
          </p:cNvPr>
          <p:cNvSpPr txBox="1"/>
          <p:nvPr/>
        </p:nvSpPr>
        <p:spPr>
          <a:xfrm>
            <a:off x="7431723" y="3606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93F80-5230-64B6-BD3A-65BBFF945F4A}"/>
              </a:ext>
            </a:extLst>
          </p:cNvPr>
          <p:cNvSpPr txBox="1"/>
          <p:nvPr/>
        </p:nvSpPr>
        <p:spPr>
          <a:xfrm>
            <a:off x="8979790" y="3604655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submission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FF001-4DE1-BD1D-C6F3-A8D4CC6B9B9D}"/>
              </a:ext>
            </a:extLst>
          </p:cNvPr>
          <p:cNvSpPr txBox="1"/>
          <p:nvPr/>
        </p:nvSpPr>
        <p:spPr>
          <a:xfrm>
            <a:off x="8952596" y="4982335"/>
            <a:ext cx="190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Marked out of 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38190-1362-F895-2BEE-7DBDD68A1FBF}"/>
              </a:ext>
            </a:extLst>
          </p:cNvPr>
          <p:cNvSpPr txBox="1"/>
          <p:nvPr/>
        </p:nvSpPr>
        <p:spPr>
          <a:xfrm>
            <a:off x="5490198" y="5572508"/>
            <a:ext cx="260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timeliness bonus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7BA96-9D5F-0DB8-7662-6E4F23D4F5E7}"/>
              </a:ext>
            </a:extLst>
          </p:cNvPr>
          <p:cNvSpPr txBox="1"/>
          <p:nvPr/>
        </p:nvSpPr>
        <p:spPr>
          <a:xfrm>
            <a:off x="9738812" y="557250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93E464-5BDB-B15D-FFFE-DA1163AD9A90}"/>
              </a:ext>
            </a:extLst>
          </p:cNvPr>
          <p:cNvSpPr txBox="1"/>
          <p:nvPr/>
        </p:nvSpPr>
        <p:spPr>
          <a:xfrm>
            <a:off x="8979790" y="629801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Max total 80 marks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6168E9-8FA6-80FC-0E45-803C8FC8455A}"/>
              </a:ext>
            </a:extLst>
          </p:cNvPr>
          <p:cNvCxnSpPr>
            <a:cxnSpLocks/>
          </p:cNvCxnSpPr>
          <p:nvPr/>
        </p:nvCxnSpPr>
        <p:spPr>
          <a:xfrm>
            <a:off x="3927106" y="4926530"/>
            <a:ext cx="398164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3A0A80-3DF9-5390-F828-A5998EBA3A4B}"/>
              </a:ext>
            </a:extLst>
          </p:cNvPr>
          <p:cNvCxnSpPr>
            <a:cxnSpLocks/>
          </p:cNvCxnSpPr>
          <p:nvPr/>
        </p:nvCxnSpPr>
        <p:spPr>
          <a:xfrm>
            <a:off x="5927559" y="4926530"/>
            <a:ext cx="0" cy="6176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3621F-790C-45ED-6AFF-CDE51AC3A30C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093731" y="5757174"/>
            <a:ext cx="16450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F2CA9B-63D9-0340-7769-8E9BC86F958F}"/>
              </a:ext>
            </a:extLst>
          </p:cNvPr>
          <p:cNvSpPr txBox="1"/>
          <p:nvPr/>
        </p:nvSpPr>
        <p:spPr>
          <a:xfrm>
            <a:off x="3296481" y="3299043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17th Oct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4F980E-CAEC-72C5-B5ED-5921E2684A11}"/>
              </a:ext>
            </a:extLst>
          </p:cNvPr>
          <p:cNvSpPr txBox="1"/>
          <p:nvPr/>
        </p:nvSpPr>
        <p:spPr>
          <a:xfrm>
            <a:off x="5375500" y="3299043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31st Oct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DA408E-05A2-B022-F0D4-8070CC0C2079}"/>
              </a:ext>
            </a:extLst>
          </p:cNvPr>
          <p:cNvSpPr txBox="1"/>
          <p:nvPr/>
        </p:nvSpPr>
        <p:spPr>
          <a:xfrm>
            <a:off x="7366322" y="329043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21st Nov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E96CD1-2DD0-A4FD-8641-C214A5364116}"/>
              </a:ext>
            </a:extLst>
          </p:cNvPr>
          <p:cNvSpPr txBox="1"/>
          <p:nvPr/>
        </p:nvSpPr>
        <p:spPr>
          <a:xfrm>
            <a:off x="9459486" y="3293205"/>
            <a:ext cx="6732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5th Dec 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F18FAA-D6D8-715A-7B75-383786067BE3}"/>
              </a:ext>
            </a:extLst>
          </p:cNvPr>
          <p:cNvSpPr txBox="1"/>
          <p:nvPr/>
        </p:nvSpPr>
        <p:spPr>
          <a:xfrm>
            <a:off x="1210073" y="2662649"/>
            <a:ext cx="994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6 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A7E75-E02B-49DB-5A37-857135CB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73F8-2674-89ED-3FD1-19809C00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CGR 2025 (This Year)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4739C-4CFE-BF39-B736-4044D07F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76" y="937016"/>
            <a:ext cx="6934200" cy="59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0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4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Top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22363" y="1215677"/>
            <a:ext cx="89892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/>
              <a:t>Try to attend as many lectures as possible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Work regularly – not just before deadlines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Use your opportunity to interact with me!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endParaRPr lang="en-US" sz="2800" dirty="0"/>
          </a:p>
          <a:p>
            <a:pPr marL="571500" indent="-571500">
              <a:buFontTx/>
              <a:buChar char="-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029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fluid">
            <a:extLst>
              <a:ext uri="{FF2B5EF4-FFF2-40B4-BE49-F238E27FC236}">
                <a16:creationId xmlns:a16="http://schemas.microsoft.com/office/drawing/2014/main" id="{DE0A5866-EDDD-422A-8843-90E8654E7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r="1" b="1"/>
          <a:stretch/>
        </p:blipFill>
        <p:spPr bwMode="auto">
          <a:xfrm>
            <a:off x="1524020" y="10"/>
            <a:ext cx="5411530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light">
            <a:extLst>
              <a:ext uri="{FF2B5EF4-FFF2-40B4-BE49-F238E27FC236}">
                <a16:creationId xmlns:a16="http://schemas.microsoft.com/office/drawing/2014/main" id="{497A200D-EAFB-48A4-858E-A45F7679A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2" b="2"/>
          <a:stretch/>
        </p:blipFill>
        <p:spPr bwMode="auto">
          <a:xfrm>
            <a:off x="5740675" y="10"/>
            <a:ext cx="4927327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sound">
            <a:extLst>
              <a:ext uri="{FF2B5EF4-FFF2-40B4-BE49-F238E27FC236}">
                <a16:creationId xmlns:a16="http://schemas.microsoft.com/office/drawing/2014/main" id="{3EB0B7D0-2E8B-420C-A8E8-ACA932D5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4" r="2" b="2"/>
          <a:stretch/>
        </p:blipFill>
        <p:spPr bwMode="auto">
          <a:xfrm>
            <a:off x="4660509" y="3887894"/>
            <a:ext cx="6007493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shatter glass">
            <a:extLst>
              <a:ext uri="{FF2B5EF4-FFF2-40B4-BE49-F238E27FC236}">
                <a16:creationId xmlns:a16="http://schemas.microsoft.com/office/drawing/2014/main" id="{D3F9078A-23B7-4B92-B744-62942A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r="16789" b="-1"/>
          <a:stretch/>
        </p:blipFill>
        <p:spPr bwMode="auto">
          <a:xfrm>
            <a:off x="1524021" y="3106464"/>
            <a:ext cx="4657145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05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B3BE-F133-F226-AF69-2494C23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4" y="1533686"/>
            <a:ext cx="5433000" cy="3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C942F7-76C7-41B5-2ADB-4A9D02ED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56" y="5233600"/>
            <a:ext cx="892825" cy="133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4B04D85-0B5C-FB24-6D79-0C49312D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71" y="5233598"/>
            <a:ext cx="893136" cy="13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53426F97-46E6-BECA-37B2-1EAB1E45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744" y="5233600"/>
            <a:ext cx="892516" cy="133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6F4482A-CD48-9092-E16D-BC3D8C08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22" y="5233596"/>
            <a:ext cx="892206" cy="13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BE405C-7E6D-2F71-FFF1-90A1FD498B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35" b="8535"/>
          <a:stretch/>
        </p:blipFill>
        <p:spPr>
          <a:xfrm>
            <a:off x="-2374262" y="-519840"/>
            <a:ext cx="2154742" cy="2192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BB62C2-0EDB-0B46-4510-4A5EE90710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9506" y="2852113"/>
            <a:ext cx="2927160" cy="219254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A0A2E9-8D70-BA76-726D-221415FFBA19}"/>
              </a:ext>
            </a:extLst>
          </p:cNvPr>
          <p:cNvCxnSpPr>
            <a:cxnSpLocks/>
          </p:cNvCxnSpPr>
          <p:nvPr/>
        </p:nvCxnSpPr>
        <p:spPr>
          <a:xfrm>
            <a:off x="2953966" y="-61686"/>
            <a:ext cx="5631830" cy="0"/>
          </a:xfrm>
          <a:prstGeom prst="line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The Dance Between Compute And Network In The Datacenter - The Next Platform">
            <a:extLst>
              <a:ext uri="{FF2B5EF4-FFF2-40B4-BE49-F238E27FC236}">
                <a16:creationId xmlns:a16="http://schemas.microsoft.com/office/drawing/2014/main" id="{28D9F986-171D-FF63-7C28-E07520B8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7294" y="5902983"/>
            <a:ext cx="2176174" cy="16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D28CDE-3169-8F99-0A60-06626CB9D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90" y="5221466"/>
            <a:ext cx="885921" cy="132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1ACD11-5C15-3CCA-DCA5-69F5C885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506" y="5243489"/>
            <a:ext cx="885921" cy="13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9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4498-E82F-CAC5-2BB1-7F2323E1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64BC5E-5AC7-926A-C14A-79D0D50CE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" y="195774"/>
            <a:ext cx="2561758" cy="161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B3E709-0B25-75D0-F32D-A9A62082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74" y="1867790"/>
            <a:ext cx="656443" cy="9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FFE889F-E371-F6F4-B5BD-907D444F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59" y="1867789"/>
            <a:ext cx="656672" cy="9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98407E9-4631-27FC-C092-4D6A0F07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623" y="1808540"/>
            <a:ext cx="2222542" cy="333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A7692A1-D223-6D23-0B5A-8FA61A52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814" y="1867789"/>
            <a:ext cx="655988" cy="9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D04CFB-E225-BD07-1EF1-0C9DEC39E6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35" b="8535"/>
          <a:stretch/>
        </p:blipFill>
        <p:spPr>
          <a:xfrm>
            <a:off x="-2374262" y="-519840"/>
            <a:ext cx="2154742" cy="2192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7C710B-F4DF-4062-7BF7-1236A4D65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9506" y="2852113"/>
            <a:ext cx="2927160" cy="219254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316066-4448-41AF-012B-E493AA7C5D14}"/>
              </a:ext>
            </a:extLst>
          </p:cNvPr>
          <p:cNvCxnSpPr>
            <a:cxnSpLocks/>
          </p:cNvCxnSpPr>
          <p:nvPr/>
        </p:nvCxnSpPr>
        <p:spPr>
          <a:xfrm>
            <a:off x="2953966" y="-61686"/>
            <a:ext cx="5631830" cy="0"/>
          </a:xfrm>
          <a:prstGeom prst="line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The Dance Between Compute And Network In The Datacenter - The Next Platform">
            <a:extLst>
              <a:ext uri="{FF2B5EF4-FFF2-40B4-BE49-F238E27FC236}">
                <a16:creationId xmlns:a16="http://schemas.microsoft.com/office/drawing/2014/main" id="{FC90D244-45FF-755A-9ED7-C293E80E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7294" y="5902983"/>
            <a:ext cx="2176174" cy="16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D4AE5E-59EA-E52E-BE6E-CBD309780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74" y="1831102"/>
            <a:ext cx="2206119" cy="330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E2897-F90A-F0F2-6007-9D941751CF3F}"/>
              </a:ext>
            </a:extLst>
          </p:cNvPr>
          <p:cNvSpPr txBox="1"/>
          <p:nvPr/>
        </p:nvSpPr>
        <p:spPr>
          <a:xfrm>
            <a:off x="2946355" y="5236143"/>
            <a:ext cx="2579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Sean </a:t>
            </a:r>
            <a:r>
              <a:rPr lang="en-US" dirty="0" err="1"/>
              <a:t>Memery</a:t>
            </a:r>
            <a:endParaRPr lang="en-US" dirty="0"/>
          </a:p>
          <a:p>
            <a:pPr algn="ctr"/>
            <a:r>
              <a:rPr lang="en-US" dirty="0"/>
              <a:t>(CGR 2023)</a:t>
            </a:r>
          </a:p>
          <a:p>
            <a:pPr algn="ctr"/>
            <a:r>
              <a:rPr lang="en-US" dirty="0"/>
              <a:t>PhD student, NLP CDT</a:t>
            </a:r>
          </a:p>
          <a:p>
            <a:pPr algn="ctr"/>
            <a:r>
              <a:rPr lang="en-US" dirty="0"/>
              <a:t>Tutor on this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EABCC-222F-E6DB-8911-C7BF99B7411E}"/>
              </a:ext>
            </a:extLst>
          </p:cNvPr>
          <p:cNvSpPr txBox="1"/>
          <p:nvPr/>
        </p:nvSpPr>
        <p:spPr>
          <a:xfrm>
            <a:off x="6295838" y="5137983"/>
            <a:ext cx="2951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Constance </a:t>
            </a:r>
            <a:r>
              <a:rPr lang="en-US" dirty="0" err="1"/>
              <a:t>Frachon</a:t>
            </a:r>
            <a:endParaRPr lang="en-US" dirty="0"/>
          </a:p>
          <a:p>
            <a:pPr algn="ctr"/>
            <a:r>
              <a:rPr lang="en-US" dirty="0"/>
              <a:t>(CGR 2024)</a:t>
            </a:r>
          </a:p>
          <a:p>
            <a:pPr algn="ctr"/>
            <a:r>
              <a:rPr lang="en-US" dirty="0"/>
              <a:t>PhD student, Robotics CDT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DD641-BE74-D1DA-E52A-8290D540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" y="1868131"/>
            <a:ext cx="655988" cy="98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1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B3BE-F133-F226-AF69-2494C23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4" y="1533686"/>
            <a:ext cx="5433000" cy="3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E7986-7FA9-2AD0-975D-143B108F2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35" b="8535"/>
          <a:stretch/>
        </p:blipFill>
        <p:spPr>
          <a:xfrm>
            <a:off x="550366" y="532855"/>
            <a:ext cx="2154742" cy="2192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F9B653-DC15-68F1-CF56-49C5D063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494" y="2329599"/>
            <a:ext cx="2927160" cy="219254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33C8-AB45-C022-FB33-A2E4020901C0}"/>
              </a:ext>
            </a:extLst>
          </p:cNvPr>
          <p:cNvCxnSpPr>
            <a:cxnSpLocks/>
          </p:cNvCxnSpPr>
          <p:nvPr/>
        </p:nvCxnSpPr>
        <p:spPr>
          <a:xfrm>
            <a:off x="2953966" y="3429000"/>
            <a:ext cx="5631830" cy="0"/>
          </a:xfrm>
          <a:prstGeom prst="line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The Dance Between Compute And Network In The Datacenter - The Next Platform">
            <a:extLst>
              <a:ext uri="{FF2B5EF4-FFF2-40B4-BE49-F238E27FC236}">
                <a16:creationId xmlns:a16="http://schemas.microsoft.com/office/drawing/2014/main" id="{2C97A81A-F91C-8803-DEFD-D18B94DC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50" y="4410632"/>
            <a:ext cx="2176174" cy="16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lba Roy Mouton, an early programmer at NASA">
            <a:extLst>
              <a:ext uri="{FF2B5EF4-FFF2-40B4-BE49-F238E27FC236}">
                <a16:creationId xmlns:a16="http://schemas.microsoft.com/office/drawing/2014/main" id="{78A20CF5-DC9B-4225-70D5-10817563E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7" y="2650734"/>
            <a:ext cx="1637100" cy="18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fluid">
            <a:extLst>
              <a:ext uri="{FF2B5EF4-FFF2-40B4-BE49-F238E27FC236}">
                <a16:creationId xmlns:a16="http://schemas.microsoft.com/office/drawing/2014/main" id="{DE0A5866-EDDD-422A-8843-90E8654E7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r="1" b="1"/>
          <a:stretch/>
        </p:blipFill>
        <p:spPr bwMode="auto">
          <a:xfrm>
            <a:off x="1524020" y="10"/>
            <a:ext cx="5411530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light">
            <a:extLst>
              <a:ext uri="{FF2B5EF4-FFF2-40B4-BE49-F238E27FC236}">
                <a16:creationId xmlns:a16="http://schemas.microsoft.com/office/drawing/2014/main" id="{497A200D-EAFB-48A4-858E-A45F7679A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2" b="2"/>
          <a:stretch/>
        </p:blipFill>
        <p:spPr bwMode="auto">
          <a:xfrm>
            <a:off x="5740675" y="10"/>
            <a:ext cx="4927327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sound">
            <a:extLst>
              <a:ext uri="{FF2B5EF4-FFF2-40B4-BE49-F238E27FC236}">
                <a16:creationId xmlns:a16="http://schemas.microsoft.com/office/drawing/2014/main" id="{3EB0B7D0-2E8B-420C-A8E8-ACA932D5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4" r="2" b="2"/>
          <a:stretch/>
        </p:blipFill>
        <p:spPr bwMode="auto">
          <a:xfrm>
            <a:off x="4660509" y="3887894"/>
            <a:ext cx="6007493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shatter glass">
            <a:extLst>
              <a:ext uri="{FF2B5EF4-FFF2-40B4-BE49-F238E27FC236}">
                <a16:creationId xmlns:a16="http://schemas.microsoft.com/office/drawing/2014/main" id="{D3F9078A-23B7-4B92-B744-62942A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r="16789" b="-1"/>
          <a:stretch/>
        </p:blipFill>
        <p:spPr bwMode="auto">
          <a:xfrm>
            <a:off x="1524021" y="3106464"/>
            <a:ext cx="4657145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DA5837-FE25-C94F-D5BC-14D4F5D94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558" y="1193821"/>
            <a:ext cx="7772400" cy="378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CC19-1EDA-5FFA-7F92-291DFB42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8127-0CF3-1A80-2379-0DFDD9865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595E6-A748-F043-B564-1041A9A1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965053"/>
            <a:ext cx="7772400" cy="44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22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1164</TotalTime>
  <Words>522</Words>
  <Application>Microsoft Macintosh PowerPoint</Application>
  <PresentationFormat>Widescreen</PresentationFormat>
  <Paragraphs>136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Calisto MT</vt:lpstr>
      <vt:lpstr>Wingdings 2</vt:lpstr>
      <vt:lpstr>Slate</vt:lpstr>
      <vt:lpstr>Computer Graphics: Rendering</vt:lpstr>
      <vt:lpstr>Me: A brief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Industries in the UK</vt:lpstr>
      <vt:lpstr>CGR is central to the creative industries</vt:lpstr>
      <vt:lpstr>It’s all happening here in the UK!</vt:lpstr>
      <vt:lpstr>Room for improvement in Scotland …</vt:lpstr>
      <vt:lpstr>Edinburgh Graphics Lab</vt:lpstr>
      <vt:lpstr>Simulating photorealistic pictures?</vt:lpstr>
      <vt:lpstr>Physically based simulation, at its core!</vt:lpstr>
      <vt:lpstr>PowerPoint Presentation</vt:lpstr>
      <vt:lpstr>Simulate the physics of light</vt:lpstr>
      <vt:lpstr>Assessment</vt:lpstr>
      <vt:lpstr>Logistics</vt:lpstr>
      <vt:lpstr>Logistics</vt:lpstr>
      <vt:lpstr>CGR 2024 (Last Year)</vt:lpstr>
      <vt:lpstr>Feedback (2023) …</vt:lpstr>
      <vt:lpstr>Feedback (2024)</vt:lpstr>
      <vt:lpstr>Criticism/suggestions (2024)</vt:lpstr>
      <vt:lpstr>PowerPoint Presentation</vt:lpstr>
      <vt:lpstr>CGR 2024 (Last Year)</vt:lpstr>
      <vt:lpstr>CGR 2025 (This Year)</vt:lpstr>
      <vt:lpstr>CW Assessment:  New this year!</vt:lpstr>
      <vt:lpstr>CGR 2025 (This Year)</vt:lpstr>
      <vt:lpstr>Top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149</cp:revision>
  <dcterms:created xsi:type="dcterms:W3CDTF">2019-09-17T08:37:08Z</dcterms:created>
  <dcterms:modified xsi:type="dcterms:W3CDTF">2025-09-16T13:30:55Z</dcterms:modified>
</cp:coreProperties>
</file>